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3" r:id="rId4"/>
    <p:sldId id="264" r:id="rId5"/>
    <p:sldId id="265" r:id="rId6"/>
    <p:sldId id="258" r:id="rId7"/>
    <p:sldId id="260" r:id="rId8"/>
    <p:sldId id="261" r:id="rId9"/>
    <p:sldId id="262" r:id="rId10"/>
    <p:sldId id="266" r:id="rId11"/>
    <p:sldId id="267" r:id="rId12"/>
    <p:sldId id="268" r:id="rId13"/>
    <p:sldId id="269" r:id="rId14"/>
    <p:sldId id="272" r:id="rId15"/>
    <p:sldId id="274"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8" d="100"/>
          <a:sy n="38" d="100"/>
        </p:scale>
        <p:origin x="-254"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7E7B6C-9319-F345-9F10-0D1F3065866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E7B6C-9319-F345-9F10-0D1F3065866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E7B6C-9319-F345-9F10-0D1F3065866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E7B6C-9319-F345-9F10-0D1F3065866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E7B6C-9319-F345-9F10-0D1F30658661}"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7E7B6C-9319-F345-9F10-0D1F30658661}"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7E7B6C-9319-F345-9F10-0D1F30658661}" type="datetimeFigureOut">
              <a:rPr lang="en-US" smtClean="0"/>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E7B6C-9319-F345-9F10-0D1F30658661}" type="datetimeFigureOut">
              <a:rPr lang="en-US" smtClean="0"/>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E7B6C-9319-F345-9F10-0D1F30658661}" type="datetimeFigureOut">
              <a:rPr lang="en-US" smtClean="0"/>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FAC15-682E-E747-8626-3A4F31DC65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E7B6C-9319-F345-9F10-0D1F30658661}"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AC15-682E-E747-8626-3A4F31DC658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27E7B6C-9319-F345-9F10-0D1F30658661}" type="datetimeFigureOut">
              <a:rPr lang="en-US" smtClean="0"/>
              <a:t>11/21/2013</a:t>
            </a:fld>
            <a:endParaRPr lang="en-US"/>
          </a:p>
        </p:txBody>
      </p:sp>
      <p:sp>
        <p:nvSpPr>
          <p:cNvPr id="9" name="Slide Number Placeholder 8"/>
          <p:cNvSpPr>
            <a:spLocks noGrp="1"/>
          </p:cNvSpPr>
          <p:nvPr>
            <p:ph type="sldNum" sz="quarter" idx="11"/>
          </p:nvPr>
        </p:nvSpPr>
        <p:spPr/>
        <p:txBody>
          <a:bodyPr/>
          <a:lstStyle/>
          <a:p>
            <a:fld id="{F64FAC15-682E-E747-8626-3A4F31DC658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64FAC15-682E-E747-8626-3A4F31DC658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27E7B6C-9319-F345-9F10-0D1F30658661}" type="datetimeFigureOut">
              <a:rPr lang="en-US" smtClean="0"/>
              <a:t>11/21/2013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raina@email.arizon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raina@email.arizona.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0089"/>
            <a:ext cx="7772400" cy="2330361"/>
          </a:xfrm>
        </p:spPr>
        <p:txBody>
          <a:bodyPr>
            <a:normAutofit/>
          </a:bodyPr>
          <a:lstStyle/>
          <a:p>
            <a:r>
              <a:rPr lang="en-US" sz="2000" dirty="0" smtClean="0"/>
              <a:t>CLA Master Class</a:t>
            </a:r>
            <a:br>
              <a:rPr lang="en-US" sz="2000" dirty="0" smtClean="0"/>
            </a:br>
            <a:r>
              <a:rPr lang="en-US" sz="2000" i="1" dirty="0" smtClean="0"/>
              <a:t>Teaching Children’s Literature in the 21</a:t>
            </a:r>
            <a:r>
              <a:rPr lang="en-US" sz="2000" i="1" baseline="30000" dirty="0" smtClean="0"/>
              <a:t>st</a:t>
            </a:r>
            <a:r>
              <a:rPr lang="en-US" sz="2000" i="1" dirty="0" smtClean="0"/>
              <a:t> Century</a:t>
            </a:r>
            <a:br>
              <a:rPr lang="en-US" sz="2000" i="1" dirty="0" smtClean="0"/>
            </a:br>
            <a:r>
              <a:rPr lang="en-US" sz="2000" i="1" dirty="0" smtClean="0"/>
              <a:t/>
            </a:r>
            <a:br>
              <a:rPr lang="en-US" sz="2000" i="1" dirty="0" smtClean="0"/>
            </a:br>
            <a:r>
              <a:rPr lang="en-US" sz="2800" b="1" dirty="0" smtClean="0"/>
              <a:t>Integrating Children’s Literature into Other Content Areas &amp; as Individual Focus</a:t>
            </a:r>
            <a:endParaRPr lang="en-US" sz="2800" b="1" dirty="0"/>
          </a:p>
        </p:txBody>
      </p:sp>
      <p:sp>
        <p:nvSpPr>
          <p:cNvPr id="3" name="Subtitle 2"/>
          <p:cNvSpPr>
            <a:spLocks noGrp="1"/>
          </p:cNvSpPr>
          <p:nvPr>
            <p:ph type="subTitle" idx="1"/>
          </p:nvPr>
        </p:nvSpPr>
        <p:spPr>
          <a:xfrm>
            <a:off x="1371600" y="3886200"/>
            <a:ext cx="6400800" cy="1963908"/>
          </a:xfrm>
        </p:spPr>
        <p:txBody>
          <a:bodyPr/>
          <a:lstStyle/>
          <a:p>
            <a:r>
              <a:rPr lang="en-US" sz="2400" b="1" dirty="0" err="1" smtClean="0"/>
              <a:t>Seemi</a:t>
            </a:r>
            <a:r>
              <a:rPr lang="en-US" sz="2400" b="1" dirty="0" smtClean="0"/>
              <a:t> Aziz</a:t>
            </a:r>
          </a:p>
          <a:p>
            <a:r>
              <a:rPr lang="en-US" sz="2000" dirty="0" smtClean="0"/>
              <a:t>University of Arizona </a:t>
            </a:r>
          </a:p>
          <a:p>
            <a:r>
              <a:rPr lang="en-US" sz="2000" dirty="0" smtClean="0"/>
              <a:t>NCTE 2013  Boston </a:t>
            </a:r>
          </a:p>
          <a:p>
            <a:r>
              <a:rPr lang="en-US" sz="2000" dirty="0" smtClean="0">
                <a:hlinkClick r:id="rId2"/>
              </a:rPr>
              <a:t>sraina@email.arizona.edu</a:t>
            </a:r>
            <a:r>
              <a:rPr lang="en-US" sz="2000" dirty="0" smtClean="0"/>
              <a:t>  </a:t>
            </a:r>
          </a:p>
          <a:p>
            <a:endParaRPr lang="en-US" dirty="0" smtClean="0"/>
          </a:p>
          <a:p>
            <a:endParaRPr lang="en-US" dirty="0"/>
          </a:p>
        </p:txBody>
      </p:sp>
    </p:spTree>
    <p:extLst>
      <p:ext uri="{BB962C8B-B14F-4D97-AF65-F5344CB8AC3E}">
        <p14:creationId xmlns:p14="http://schemas.microsoft.com/office/powerpoint/2010/main" val="370277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Children’s </a:t>
            </a:r>
            <a:r>
              <a:rPr lang="en-US" sz="4000" dirty="0"/>
              <a:t>Literature in the Classroom: Birth to Age 8 </a:t>
            </a:r>
            <a:r>
              <a:rPr lang="en-US" sz="2200" dirty="0"/>
              <a:t>(Undergraduate Level)</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t>
            </a:r>
            <a:r>
              <a:rPr lang="en-US" b="1" dirty="0"/>
              <a:t>Reading </a:t>
            </a:r>
            <a:r>
              <a:rPr lang="en-US" b="1" dirty="0" smtClean="0"/>
              <a:t>Record</a:t>
            </a:r>
            <a:endParaRPr lang="en-US" dirty="0"/>
          </a:p>
          <a:p>
            <a:r>
              <a:rPr lang="en-US" b="1" dirty="0" smtClean="0"/>
              <a:t>  </a:t>
            </a:r>
            <a:r>
              <a:rPr lang="en-US" b="1" dirty="0"/>
              <a:t>Literature Reflection </a:t>
            </a:r>
            <a:r>
              <a:rPr lang="en-US" b="1" dirty="0" smtClean="0"/>
              <a:t>Journal</a:t>
            </a:r>
            <a:endParaRPr lang="en-US" dirty="0"/>
          </a:p>
          <a:p>
            <a:r>
              <a:rPr lang="en-US" b="1" dirty="0" smtClean="0"/>
              <a:t>Final </a:t>
            </a:r>
            <a:r>
              <a:rPr lang="en-US" b="1" dirty="0"/>
              <a:t>Inquiry </a:t>
            </a:r>
            <a:r>
              <a:rPr lang="en-US" b="1" dirty="0" smtClean="0"/>
              <a:t>Project</a:t>
            </a:r>
          </a:p>
          <a:p>
            <a:pPr marL="0" indent="0">
              <a:buNone/>
            </a:pPr>
            <a:r>
              <a:rPr lang="en-US" dirty="0"/>
              <a:t>Choose a topic, issue, or question related to young children and children’s literature that interests you and that you want to explore in greater depth through gathering resources.  Form a project group with several other people. As a group you will meet to brainstorm, share resources, and talk about ideas or issues related to your topic.  We will discuss this project in greater depth at mid-semester and you will be asked to select a topic and submit a </a:t>
            </a:r>
            <a:r>
              <a:rPr lang="en-US" dirty="0" smtClean="0"/>
              <a:t>proposal</a:t>
            </a:r>
            <a:r>
              <a:rPr lang="en-US" dirty="0"/>
              <a:t> </a:t>
            </a:r>
          </a:p>
          <a:p>
            <a:r>
              <a:rPr lang="en-US" dirty="0"/>
              <a:t>Possible projects include</a:t>
            </a:r>
          </a:p>
          <a:p>
            <a:pPr lvl="0"/>
            <a:r>
              <a:rPr lang="en-US" dirty="0"/>
              <a:t>Develop lists of books for an inquiry focus, thematic units or text sets</a:t>
            </a:r>
          </a:p>
          <a:p>
            <a:pPr lvl="0"/>
            <a:r>
              <a:rPr lang="en-US" dirty="0"/>
              <a:t>Develop further author/illustrator/poet studies</a:t>
            </a:r>
          </a:p>
          <a:p>
            <a:pPr lvl="0"/>
            <a:r>
              <a:rPr lang="en-US" dirty="0"/>
              <a:t>Develop a genre study</a:t>
            </a:r>
          </a:p>
          <a:p>
            <a:pPr lvl="0"/>
            <a:r>
              <a:rPr lang="en-US" dirty="0"/>
              <a:t>Examine issues such as censorship and stereotyping</a:t>
            </a:r>
          </a:p>
          <a:p>
            <a:pPr lvl="0"/>
            <a:r>
              <a:rPr lang="en-US" dirty="0"/>
              <a:t>Poetry project (e.g. personal poetry anthology)</a:t>
            </a:r>
          </a:p>
          <a:p>
            <a:pPr lvl="0"/>
            <a:r>
              <a:rPr lang="en-US" dirty="0"/>
              <a:t>Write and/or illustrate your own children’s book.  </a:t>
            </a:r>
          </a:p>
          <a:p>
            <a:endParaRPr lang="en-US" dirty="0"/>
          </a:p>
          <a:p>
            <a:endParaRPr lang="en-US" dirty="0"/>
          </a:p>
        </p:txBody>
      </p:sp>
    </p:spTree>
    <p:extLst>
      <p:ext uri="{BB962C8B-B14F-4D97-AF65-F5344CB8AC3E}">
        <p14:creationId xmlns:p14="http://schemas.microsoft.com/office/powerpoint/2010/main" val="871934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4. Signature Assignment  </a:t>
            </a:r>
            <a:br>
              <a:rPr lang="en-US" sz="3600" dirty="0" smtClean="0"/>
            </a:br>
            <a:r>
              <a:rPr lang="en-US" sz="3600" dirty="0" smtClean="0"/>
              <a:t>Children’s </a:t>
            </a:r>
            <a:r>
              <a:rPr lang="en-US" sz="3600" dirty="0"/>
              <a:t>Literature Resource Portfolio </a:t>
            </a:r>
            <a:r>
              <a:rPr lang="en-US" dirty="0"/>
              <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r>
              <a:rPr lang="en-US" sz="4000" b="1" dirty="0"/>
              <a:t>Responding as a Reader</a:t>
            </a:r>
            <a:endParaRPr lang="en-US" sz="4000" dirty="0"/>
          </a:p>
          <a:p>
            <a:pPr marL="0" indent="0">
              <a:buNone/>
            </a:pPr>
            <a:r>
              <a:rPr lang="en-US" sz="4000" dirty="0"/>
              <a:t>Projects and handouts in which you reflect on yourself as a reader and in-depth personal responses to the </a:t>
            </a:r>
            <a:r>
              <a:rPr lang="en-US" sz="4000" dirty="0" smtClean="0"/>
              <a:t>books you </a:t>
            </a:r>
            <a:r>
              <a:rPr lang="en-US" sz="4000" dirty="0"/>
              <a:t>have read in this class.  Possible artifacts include your literacy memory/map, literature log entries on your personal responses to literature, artistic responses to literature, reading interest/attitude surveys, </a:t>
            </a:r>
            <a:r>
              <a:rPr lang="en-US" sz="4000" dirty="0" err="1"/>
              <a:t>etc</a:t>
            </a:r>
            <a:endParaRPr lang="en-US" sz="4000" dirty="0"/>
          </a:p>
          <a:p>
            <a:pPr marL="0" indent="0">
              <a:buNone/>
            </a:pPr>
            <a:r>
              <a:rPr lang="en-US" sz="4000" b="1" dirty="0" smtClean="0"/>
              <a:t>Course </a:t>
            </a:r>
            <a:r>
              <a:rPr lang="en-US" sz="4000" b="1" dirty="0"/>
              <a:t>objective : </a:t>
            </a:r>
            <a:r>
              <a:rPr lang="en-US" sz="4000" dirty="0"/>
              <a:t>You will gain a better understanding of yourself as a reader and of how to engage in personal and critical response to literature.</a:t>
            </a:r>
          </a:p>
          <a:p>
            <a:r>
              <a:rPr lang="en-US" sz="4000" b="1" dirty="0"/>
              <a:t> </a:t>
            </a:r>
            <a:endParaRPr lang="en-US" sz="4000" dirty="0"/>
          </a:p>
          <a:p>
            <a:r>
              <a:rPr lang="en-US" sz="4000" b="1" dirty="0"/>
              <a:t>Knowledge of Children’s Literature</a:t>
            </a:r>
            <a:endParaRPr lang="en-US" sz="4000" dirty="0"/>
          </a:p>
          <a:p>
            <a:pPr marL="0" indent="0">
              <a:buNone/>
            </a:pPr>
            <a:r>
              <a:rPr lang="en-US" sz="4000" dirty="0"/>
              <a:t>Projects and handouts that reflect your knowledge of children’s books and ability to evaluate the literary quality and appropriateness of these book.  Includes the range of books which you read as part of the class and your ability to organize text sets of conceptually related books.  Artifacts in this section include your reading records, inventories of your records, and text sets lists and projects as well as other related projects such as writing and illustrating your own children’s book.</a:t>
            </a:r>
          </a:p>
          <a:p>
            <a:pPr marL="0" indent="0">
              <a:buNone/>
            </a:pPr>
            <a:r>
              <a:rPr lang="en-US" sz="4000" dirty="0"/>
              <a:t> </a:t>
            </a:r>
            <a:r>
              <a:rPr lang="en-US" sz="4000" b="1" dirty="0" smtClean="0"/>
              <a:t>Course </a:t>
            </a:r>
            <a:r>
              <a:rPr lang="en-US" sz="4000" b="1" dirty="0"/>
              <a:t>objectives:</a:t>
            </a:r>
            <a:r>
              <a:rPr lang="en-US" sz="4000" dirty="0"/>
              <a:t>  You will develop a broad knowledge of the various genres and types of books for </a:t>
            </a:r>
          </a:p>
          <a:p>
            <a:pPr marL="0" indent="0">
              <a:buNone/>
            </a:pPr>
            <a:r>
              <a:rPr lang="en-US" sz="4000" dirty="0"/>
              <a:t>children, including the major authors and illustrators of these books. You will become familiar with the literary and artistic elements and how they interact to create an effective book for children in order to evaluate the literary quality and appropriateness of specific books.</a:t>
            </a:r>
          </a:p>
          <a:p>
            <a:endParaRPr lang="en-US" dirty="0"/>
          </a:p>
        </p:txBody>
      </p:sp>
    </p:spTree>
    <p:extLst>
      <p:ext uri="{BB962C8B-B14F-4D97-AF65-F5344CB8AC3E}">
        <p14:creationId xmlns:p14="http://schemas.microsoft.com/office/powerpoint/2010/main" val="288207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Reference Sources and Resources</a:t>
            </a:r>
            <a:endParaRPr lang="en-US" dirty="0"/>
          </a:p>
          <a:p>
            <a:pPr marL="0" indent="0">
              <a:buNone/>
            </a:pPr>
            <a:r>
              <a:rPr lang="en-US" dirty="0"/>
              <a:t>Projects and handouts that reflect your knowledge and use of reference sources on children’s literature and how to locate information on authors, illustrators, and poets as well as books on particular themes or topics.  Artifacts in this section include library exercises, library guides, author/illustrator/poet projects and handouts, professional articles that focus on children’s literature as a field, poetry handouts</a:t>
            </a:r>
            <a:r>
              <a:rPr lang="en-US" dirty="0" smtClean="0"/>
              <a:t>.</a:t>
            </a:r>
            <a:r>
              <a:rPr lang="en-US" b="1" dirty="0"/>
              <a:t> </a:t>
            </a:r>
            <a:endParaRPr lang="en-US" dirty="0"/>
          </a:p>
          <a:p>
            <a:pPr marL="0" indent="0">
              <a:buNone/>
            </a:pPr>
            <a:r>
              <a:rPr lang="en-US" b="1" dirty="0"/>
              <a:t>Course Objective:</a:t>
            </a:r>
            <a:r>
              <a:rPr lang="en-US" dirty="0"/>
              <a:t>  You will be able to use reference sources to locate information on children’s literature.	</a:t>
            </a:r>
          </a:p>
          <a:p>
            <a:pPr marL="0" indent="0">
              <a:buNone/>
            </a:pPr>
            <a:r>
              <a:rPr lang="en-US" dirty="0"/>
              <a:t> </a:t>
            </a:r>
          </a:p>
          <a:p>
            <a:r>
              <a:rPr lang="en-US" b="1" dirty="0"/>
              <a:t>Literature Engagements with Children</a:t>
            </a:r>
            <a:endParaRPr lang="en-US" dirty="0"/>
          </a:p>
          <a:p>
            <a:pPr marL="0" indent="0">
              <a:buNone/>
            </a:pPr>
            <a:r>
              <a:rPr lang="en-US" dirty="0"/>
              <a:t>Projects and handouts that reflect ways in which literature can be used with children. Artifacts in this section include read-aloud reflections, pen pal letters and reflections, literature response strategies, professional articles or handouts on the use of books with children, professional conference or classroom visit reflections</a:t>
            </a:r>
            <a:r>
              <a:rPr lang="en-US" dirty="0" smtClean="0"/>
              <a:t>.</a:t>
            </a:r>
            <a:r>
              <a:rPr lang="en-US" dirty="0"/>
              <a:t> </a:t>
            </a:r>
          </a:p>
          <a:p>
            <a:pPr marL="0" indent="0">
              <a:buNone/>
            </a:pPr>
            <a:r>
              <a:rPr lang="en-US" b="1" dirty="0"/>
              <a:t>Course Objective:</a:t>
            </a:r>
            <a:r>
              <a:rPr lang="en-US" dirty="0"/>
              <a:t> You will examine the role of literature in the lives of children, </a:t>
            </a:r>
          </a:p>
          <a:p>
            <a:pPr marL="0" indent="0">
              <a:buNone/>
            </a:pPr>
            <a:r>
              <a:rPr lang="en-US" dirty="0"/>
              <a:t>particularly in relation to engaging children with literature for both personal and academic purposes.</a:t>
            </a:r>
          </a:p>
          <a:p>
            <a:endParaRPr lang="en-US" dirty="0"/>
          </a:p>
        </p:txBody>
      </p:sp>
    </p:spTree>
    <p:extLst>
      <p:ext uri="{BB962C8B-B14F-4D97-AF65-F5344CB8AC3E}">
        <p14:creationId xmlns:p14="http://schemas.microsoft.com/office/powerpoint/2010/main" val="4208178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Social and Cultural Issues in Children’s Literature</a:t>
            </a:r>
            <a:endParaRPr lang="en-US" dirty="0"/>
          </a:p>
          <a:p>
            <a:pPr marL="0" indent="0">
              <a:buNone/>
            </a:pPr>
            <a:r>
              <a:rPr lang="en-US" dirty="0"/>
              <a:t>Projects and handouts that focus on specific cultural and social issues in children’s literature such as censorship, stereotypes, and controversial books.  Artifacts in this section include reflective journal entries and professional articles, projects or papers on these issues</a:t>
            </a:r>
            <a:r>
              <a:rPr lang="en-US" dirty="0" smtClean="0"/>
              <a:t>.</a:t>
            </a:r>
            <a:endParaRPr lang="en-US" dirty="0"/>
          </a:p>
          <a:p>
            <a:r>
              <a:rPr lang="en-US" b="1" dirty="0"/>
              <a:t>Course objective:</a:t>
            </a:r>
            <a:r>
              <a:rPr lang="en-US" dirty="0"/>
              <a:t>  You will develop an </a:t>
            </a:r>
            <a:r>
              <a:rPr lang="en-US" dirty="0" smtClean="0"/>
              <a:t>awareness of </a:t>
            </a:r>
            <a:r>
              <a:rPr lang="en-US" dirty="0"/>
              <a:t>social, multicultural and international issues as they connect to literature for children. </a:t>
            </a:r>
          </a:p>
          <a:p>
            <a:endParaRPr lang="en-US" dirty="0"/>
          </a:p>
        </p:txBody>
      </p:sp>
    </p:spTree>
    <p:extLst>
      <p:ext uri="{BB962C8B-B14F-4D97-AF65-F5344CB8AC3E}">
        <p14:creationId xmlns:p14="http://schemas.microsoft.com/office/powerpoint/2010/main" val="284608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Children’s </a:t>
            </a:r>
            <a:r>
              <a:rPr lang="en-US" dirty="0"/>
              <a:t>Literature in the Classroom </a:t>
            </a:r>
            <a:r>
              <a:rPr lang="en-US" sz="2200" dirty="0"/>
              <a:t>(Undergraduate Level)</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1. Mapping our Literacy</a:t>
            </a:r>
            <a:r>
              <a:rPr lang="en-US" dirty="0"/>
              <a:t>  </a:t>
            </a:r>
            <a:endParaRPr lang="en-US" dirty="0" smtClean="0"/>
          </a:p>
          <a:p>
            <a:endParaRPr lang="en-US" dirty="0"/>
          </a:p>
          <a:p>
            <a:r>
              <a:rPr lang="en-US" b="1" dirty="0"/>
              <a:t>2. Personal Goal </a:t>
            </a:r>
            <a:r>
              <a:rPr lang="en-US" b="1" dirty="0" smtClean="0"/>
              <a:t>Setting</a:t>
            </a:r>
          </a:p>
          <a:p>
            <a:endParaRPr lang="en-US" dirty="0"/>
          </a:p>
          <a:p>
            <a:r>
              <a:rPr lang="en-US" b="1" dirty="0"/>
              <a:t>3. Book </a:t>
            </a:r>
            <a:r>
              <a:rPr lang="en-US" b="1" dirty="0" smtClean="0"/>
              <a:t>Browsing</a:t>
            </a:r>
          </a:p>
          <a:p>
            <a:endParaRPr lang="en-US" b="1" dirty="0" smtClean="0"/>
          </a:p>
          <a:p>
            <a:r>
              <a:rPr lang="en-US" b="1" dirty="0"/>
              <a:t>4. Literature Reflection </a:t>
            </a:r>
            <a:r>
              <a:rPr lang="en-US" b="1" dirty="0" smtClean="0"/>
              <a:t>Journals</a:t>
            </a:r>
          </a:p>
          <a:p>
            <a:endParaRPr lang="en-US" dirty="0"/>
          </a:p>
          <a:p>
            <a:r>
              <a:rPr lang="en-US" b="1" dirty="0"/>
              <a:t>5. Book Drama </a:t>
            </a:r>
            <a:endParaRPr lang="en-US" b="1" dirty="0" smtClean="0"/>
          </a:p>
          <a:p>
            <a:endParaRPr lang="en-US" dirty="0"/>
          </a:p>
          <a:p>
            <a:r>
              <a:rPr lang="en-US" b="1" dirty="0"/>
              <a:t>6. Library </a:t>
            </a:r>
            <a:r>
              <a:rPr lang="en-US" b="1" dirty="0" smtClean="0"/>
              <a:t>Experience</a:t>
            </a:r>
          </a:p>
          <a:p>
            <a:endParaRPr lang="en-US" b="1" dirty="0" smtClean="0"/>
          </a:p>
          <a:p>
            <a:r>
              <a:rPr lang="en-US" b="1" dirty="0"/>
              <a:t>7. Poetry/Article </a:t>
            </a:r>
            <a:r>
              <a:rPr lang="en-US" b="1" dirty="0" smtClean="0"/>
              <a:t>Experience</a:t>
            </a:r>
          </a:p>
          <a:p>
            <a:endParaRPr lang="en-US" b="1" dirty="0"/>
          </a:p>
          <a:p>
            <a:r>
              <a:rPr lang="en-US" b="1" dirty="0"/>
              <a:t>8. Mini Inquiry – Read </a:t>
            </a:r>
            <a:r>
              <a:rPr lang="en-US" b="1" dirty="0" err="1"/>
              <a:t>Alouds</a:t>
            </a:r>
            <a:r>
              <a:rPr lang="en-US" b="1" dirty="0"/>
              <a:t> 1 &amp; </a:t>
            </a:r>
            <a:r>
              <a:rPr lang="en-US" b="1" dirty="0" smtClean="0"/>
              <a:t>2</a:t>
            </a:r>
          </a:p>
          <a:p>
            <a:endParaRPr lang="en-US" b="1" dirty="0" smtClean="0"/>
          </a:p>
          <a:p>
            <a:pPr lvl="0"/>
            <a:r>
              <a:rPr lang="en-US" b="1" dirty="0"/>
              <a:t>Final Inquiry </a:t>
            </a:r>
            <a:r>
              <a:rPr lang="en-US" b="1" dirty="0" smtClean="0"/>
              <a:t>Project</a:t>
            </a:r>
            <a:endParaRPr lang="en-US" b="1" dirty="0"/>
          </a:p>
          <a:p>
            <a:endParaRPr lang="en-US" dirty="0"/>
          </a:p>
          <a:p>
            <a:endParaRPr lang="en-US" b="1" dirty="0"/>
          </a:p>
          <a:p>
            <a:endParaRPr lang="en-US" dirty="0"/>
          </a:p>
          <a:p>
            <a:endParaRPr lang="en-US" dirty="0"/>
          </a:p>
          <a:p>
            <a:endParaRPr lang="en-US" dirty="0"/>
          </a:p>
        </p:txBody>
      </p:sp>
    </p:spTree>
    <p:extLst>
      <p:ext uri="{BB962C8B-B14F-4D97-AF65-F5344CB8AC3E}">
        <p14:creationId xmlns:p14="http://schemas.microsoft.com/office/powerpoint/2010/main" val="171156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4000" dirty="0" smtClean="0"/>
              <a:t>Hence Children’s and Y/A literature can be integrated with great success in most of the literacy classes.</a:t>
            </a:r>
          </a:p>
          <a:p>
            <a:r>
              <a:rPr lang="en-US" sz="4000" dirty="0" smtClean="0"/>
              <a:t>As well as should be able to stand alone and reinforce and strengthen the whole program. </a:t>
            </a:r>
            <a:endParaRPr lang="en-US" sz="4000" dirty="0"/>
          </a:p>
        </p:txBody>
      </p:sp>
    </p:spTree>
    <p:extLst>
      <p:ext uri="{BB962C8B-B14F-4D97-AF65-F5344CB8AC3E}">
        <p14:creationId xmlns:p14="http://schemas.microsoft.com/office/powerpoint/2010/main" val="3157734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hlinkClick r:id="rId2"/>
              </a:rPr>
              <a:t>sraina@email.arizona.edu</a:t>
            </a:r>
            <a:r>
              <a:rPr lang="en-US" dirty="0" smtClean="0"/>
              <a:t> </a:t>
            </a:r>
            <a:endParaRPr lang="en-US" dirty="0"/>
          </a:p>
        </p:txBody>
      </p:sp>
    </p:spTree>
    <p:extLst>
      <p:ext uri="{BB962C8B-B14F-4D97-AF65-F5344CB8AC3E}">
        <p14:creationId xmlns:p14="http://schemas.microsoft.com/office/powerpoint/2010/main" val="67926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Arts in the </a:t>
            </a:r>
            <a:r>
              <a:rPr lang="en-US" dirty="0" smtClean="0"/>
              <a:t>Curriculum</a:t>
            </a:r>
            <a:br>
              <a:rPr lang="en-US" dirty="0" smtClean="0"/>
            </a:br>
            <a:r>
              <a:rPr lang="en-US" sz="2200" i="1" dirty="0" smtClean="0"/>
              <a:t>(Graduate Level)</a:t>
            </a:r>
            <a:r>
              <a:rPr lang="en-US" sz="2200" i="1" dirty="0" smtClean="0">
                <a:effectLst/>
              </a:rPr>
              <a:t> </a:t>
            </a:r>
            <a:endParaRPr lang="en-US" sz="2200" i="1" dirty="0"/>
          </a:p>
        </p:txBody>
      </p:sp>
      <p:sp>
        <p:nvSpPr>
          <p:cNvPr id="3" name="Content Placeholder 2"/>
          <p:cNvSpPr>
            <a:spLocks noGrp="1"/>
          </p:cNvSpPr>
          <p:nvPr>
            <p:ph idx="1"/>
          </p:nvPr>
        </p:nvSpPr>
        <p:spPr/>
        <p:txBody>
          <a:bodyPr>
            <a:normAutofit fontScale="77500" lnSpcReduction="20000"/>
          </a:bodyPr>
          <a:lstStyle/>
          <a:p>
            <a:r>
              <a:rPr lang="en-US" b="1" dirty="0"/>
              <a:t>Literature Studies &amp; Reflection Paper </a:t>
            </a:r>
            <a:endParaRPr lang="en-US" b="1" dirty="0" smtClean="0"/>
          </a:p>
          <a:p>
            <a:r>
              <a:rPr lang="en-US" dirty="0"/>
              <a:t>We will explore the reading process from the inside out in literature </a:t>
            </a:r>
            <a:r>
              <a:rPr lang="en-US" dirty="0" smtClean="0"/>
              <a:t>groups.</a:t>
            </a:r>
            <a:endParaRPr lang="en-US" b="1" dirty="0" smtClean="0"/>
          </a:p>
          <a:p>
            <a:r>
              <a:rPr lang="en-US" dirty="0" smtClean="0"/>
              <a:t>Central </a:t>
            </a:r>
            <a:r>
              <a:rPr lang="en-US" dirty="0"/>
              <a:t>to the teaching of language arts is developing literacy and critical thinking through engagement with high quality, award-winning children’s literature. Literature study (Peterson &amp; </a:t>
            </a:r>
            <a:r>
              <a:rPr lang="en-US" dirty="0" err="1"/>
              <a:t>Eeds</a:t>
            </a:r>
            <a:r>
              <a:rPr lang="en-US" dirty="0"/>
              <a:t>, 1990), or “literature conversations” as </a:t>
            </a:r>
            <a:r>
              <a:rPr lang="en-US" dirty="0" err="1"/>
              <a:t>Routman</a:t>
            </a:r>
            <a:r>
              <a:rPr lang="en-US" dirty="0"/>
              <a:t> calls the practice, are vital experiences for learning about literature and life</a:t>
            </a:r>
            <a:r>
              <a:rPr lang="en-US" dirty="0" smtClean="0"/>
              <a:t>.</a:t>
            </a:r>
          </a:p>
          <a:p>
            <a:r>
              <a:rPr lang="en-US" dirty="0" smtClean="0"/>
              <a:t> </a:t>
            </a:r>
            <a:r>
              <a:rPr lang="en-US" dirty="0"/>
              <a:t>Each student will participate in 3 small group literature study experiences centered on a common text that fits with the umbrella concepts of multiculturalism and social </a:t>
            </a:r>
            <a:r>
              <a:rPr lang="en-US" dirty="0" smtClean="0"/>
              <a:t>justice</a:t>
            </a:r>
          </a:p>
          <a:p>
            <a:endParaRPr lang="en-US" dirty="0" smtClean="0"/>
          </a:p>
          <a:p>
            <a:r>
              <a:rPr lang="en-US" b="1" dirty="0" smtClean="0"/>
              <a:t>Product</a:t>
            </a:r>
            <a:r>
              <a:rPr lang="en-US" dirty="0"/>
              <a:t>: After we have completed all of the literature studies, you will </a:t>
            </a:r>
            <a:r>
              <a:rPr lang="en-US" u="sng" dirty="0"/>
              <a:t>write a 3-4 page paper</a:t>
            </a:r>
            <a:r>
              <a:rPr lang="en-US" dirty="0"/>
              <a:t> that reflects on what you have learned about conducting literature studies, ways that theory manifests as practice during literature study, and reading and writing skills you can teach through literature study. </a:t>
            </a:r>
            <a:endParaRPr lang="en-US" dirty="0" smtClean="0"/>
          </a:p>
          <a:p>
            <a:endParaRPr lang="en-US" dirty="0"/>
          </a:p>
          <a:p>
            <a:r>
              <a:rPr lang="en-US" b="1" u="sng" dirty="0"/>
              <a:t>Sticky </a:t>
            </a:r>
            <a:r>
              <a:rPr lang="en-US" b="1" u="sng" dirty="0" smtClean="0"/>
              <a:t>Notes:</a:t>
            </a:r>
            <a:r>
              <a:rPr lang="en-US" b="1" dirty="0" smtClean="0"/>
              <a:t> </a:t>
            </a:r>
            <a:r>
              <a:rPr lang="en-US" dirty="0" smtClean="0"/>
              <a:t>Before </a:t>
            </a:r>
            <a:r>
              <a:rPr lang="en-US" dirty="0"/>
              <a:t>each study, read the book and come to class prepared to discuss and reflect. </a:t>
            </a:r>
          </a:p>
        </p:txBody>
      </p:sp>
    </p:spTree>
    <p:extLst>
      <p:ext uri="{BB962C8B-B14F-4D97-AF65-F5344CB8AC3E}">
        <p14:creationId xmlns:p14="http://schemas.microsoft.com/office/powerpoint/2010/main" val="236910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Advanced </a:t>
            </a:r>
            <a:r>
              <a:rPr lang="en-US" dirty="0"/>
              <a:t>Studies in Children’s Literature </a:t>
            </a:r>
            <a:r>
              <a:rPr lang="en-US" sz="2200" dirty="0"/>
              <a:t>(Graduate Level)</a:t>
            </a:r>
            <a:r>
              <a:rPr lang="en-US" dirty="0"/>
              <a:t/>
            </a:r>
            <a:br>
              <a:rPr lang="en-US" dirty="0"/>
            </a:b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Response </a:t>
            </a:r>
            <a:r>
              <a:rPr lang="en-US" b="1" dirty="0"/>
              <a:t>Journal </a:t>
            </a:r>
            <a:endParaRPr lang="en-US" b="1" dirty="0" smtClean="0"/>
          </a:p>
          <a:p>
            <a:pPr marL="514350" indent="-514350">
              <a:buAutoNum type="arabicPeriod"/>
            </a:pPr>
            <a:endParaRPr lang="en-US" b="1" dirty="0"/>
          </a:p>
          <a:p>
            <a:pPr marL="514350" indent="-514350">
              <a:buAutoNum type="arabicPeriod"/>
            </a:pPr>
            <a:r>
              <a:rPr lang="en-US" b="1" dirty="0" smtClean="0"/>
              <a:t>Learning Blog</a:t>
            </a:r>
          </a:p>
          <a:p>
            <a:pPr marL="514350" indent="-514350">
              <a:buAutoNum type="arabicPeriod"/>
            </a:pPr>
            <a:endParaRPr lang="en-US" b="1" dirty="0" smtClean="0"/>
          </a:p>
          <a:p>
            <a:pPr marL="514350" indent="-514350">
              <a:buAutoNum type="arabicPeriod"/>
            </a:pPr>
            <a:r>
              <a:rPr lang="en-US" b="1" dirty="0" smtClean="0"/>
              <a:t>Author</a:t>
            </a:r>
            <a:r>
              <a:rPr lang="en-US" b="1" dirty="0"/>
              <a:t>/illustrator Study</a:t>
            </a:r>
            <a:r>
              <a:rPr lang="en-US" dirty="0"/>
              <a:t> </a:t>
            </a:r>
            <a:endParaRPr lang="en-US" dirty="0" smtClean="0"/>
          </a:p>
          <a:p>
            <a:pPr marL="514350" indent="-514350">
              <a:buAutoNum type="arabicPeriod"/>
            </a:pPr>
            <a:endParaRPr lang="en-US" dirty="0"/>
          </a:p>
          <a:p>
            <a:pPr marL="514350" indent="-514350">
              <a:buAutoNum type="arabicPeriod"/>
            </a:pPr>
            <a:r>
              <a:rPr lang="en-US" b="1" dirty="0" smtClean="0"/>
              <a:t>Critical </a:t>
            </a:r>
            <a:r>
              <a:rPr lang="en-US" b="1" dirty="0"/>
              <a:t>Literary </a:t>
            </a:r>
            <a:r>
              <a:rPr lang="en-US" b="1" dirty="0" smtClean="0"/>
              <a:t>Analysis</a:t>
            </a:r>
          </a:p>
          <a:p>
            <a:pPr marL="514350" indent="-514350">
              <a:buAutoNum type="arabicPeriod"/>
            </a:pPr>
            <a:endParaRPr lang="en-US" b="1" dirty="0" smtClean="0"/>
          </a:p>
          <a:p>
            <a:pPr marL="514350" indent="-514350">
              <a:buAutoNum type="arabicPeriod"/>
            </a:pPr>
            <a:r>
              <a:rPr lang="en-US" b="1" dirty="0" smtClean="0"/>
              <a:t>Genre Presentations</a:t>
            </a:r>
          </a:p>
          <a:p>
            <a:pPr marL="514350" indent="-514350">
              <a:buAutoNum type="arabicPeriod"/>
            </a:pPr>
            <a:endParaRPr lang="en-US" b="1" dirty="0" smtClean="0"/>
          </a:p>
          <a:p>
            <a:pPr marL="514350" indent="-514350">
              <a:buAutoNum type="arabicPeriod"/>
            </a:pPr>
            <a:r>
              <a:rPr lang="en-US" b="1" dirty="0" smtClean="0"/>
              <a:t> </a:t>
            </a:r>
            <a:r>
              <a:rPr lang="en-US" b="1" dirty="0"/>
              <a:t>Literature Study Groups</a:t>
            </a:r>
            <a:endParaRPr lang="en-US" dirty="0"/>
          </a:p>
          <a:p>
            <a:pPr marL="514350" indent="-514350">
              <a:buAutoNum type="arabicPeriod" startAt="5"/>
            </a:pPr>
            <a:endParaRPr lang="en-US" dirty="0"/>
          </a:p>
          <a:p>
            <a:pPr marL="514350" indent="-514350">
              <a:buAutoNum type="arabicPeriod" startAt="4"/>
            </a:pPr>
            <a:endParaRPr lang="en-US" dirty="0"/>
          </a:p>
          <a:p>
            <a:pPr marL="0" indent="0">
              <a:buNone/>
            </a:pPr>
            <a:endParaRPr lang="en-US" dirty="0"/>
          </a:p>
          <a:p>
            <a:pPr marL="514350" indent="-514350">
              <a:buAutoNum type="arabicPeriod"/>
            </a:pPr>
            <a:endParaRPr lang="en-US" dirty="0"/>
          </a:p>
        </p:txBody>
      </p:sp>
    </p:spTree>
    <p:extLst>
      <p:ext uri="{BB962C8B-B14F-4D97-AF65-F5344CB8AC3E}">
        <p14:creationId xmlns:p14="http://schemas.microsoft.com/office/powerpoint/2010/main" val="58700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Multicultural Literacy Project</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b="1" dirty="0"/>
              <a:t>A.</a:t>
            </a:r>
            <a:r>
              <a:rPr lang="en-US" dirty="0"/>
              <a:t> Select two research-based professional articles or book chapters related to diversity and children’s literature, and write an academic summary (e.g. problem addressed, scholarly process, conclusions, and </a:t>
            </a:r>
            <a:r>
              <a:rPr lang="en-US" dirty="0" smtClean="0"/>
              <a:t>central </a:t>
            </a:r>
            <a:r>
              <a:rPr lang="en-US" dirty="0"/>
              <a:t>points for discussion). </a:t>
            </a:r>
            <a:endParaRPr lang="en-US" dirty="0" smtClean="0"/>
          </a:p>
          <a:p>
            <a:r>
              <a:rPr lang="en-US" b="1" dirty="0"/>
              <a:t>B.</a:t>
            </a:r>
            <a:r>
              <a:rPr lang="en-US" dirty="0"/>
              <a:t> Read at least five novel length texts reflective of a particular culture include a global/international book (you may substitute 2-3 </a:t>
            </a:r>
            <a:r>
              <a:rPr lang="en-US" dirty="0" err="1"/>
              <a:t>picturebooks</a:t>
            </a:r>
            <a:r>
              <a:rPr lang="en-US" dirty="0"/>
              <a:t> for each novel if you prefer) and write a 3-5 page analytic reflection on how culture and class are addressed. </a:t>
            </a:r>
            <a:endParaRPr lang="en-US" dirty="0" smtClean="0"/>
          </a:p>
          <a:p>
            <a:r>
              <a:rPr lang="en-US" b="1" dirty="0"/>
              <a:t>C.</a:t>
            </a:r>
            <a:r>
              <a:rPr lang="en-US" dirty="0"/>
              <a:t> Critical Review of a Global </a:t>
            </a:r>
            <a:r>
              <a:rPr lang="en-US" dirty="0" smtClean="0"/>
              <a:t>Book: Choose </a:t>
            </a:r>
            <a:r>
              <a:rPr lang="en-US" dirty="0"/>
              <a:t>one global book from your set of multicultural books to analyze in depth and to write a review based on the submission criteria for WOW Review (</a:t>
            </a:r>
            <a:r>
              <a:rPr lang="en-US" dirty="0" err="1"/>
              <a:t>wowlit.org</a:t>
            </a:r>
            <a:r>
              <a:rPr lang="en-US" dirty="0"/>
              <a:t>). </a:t>
            </a:r>
            <a:endParaRPr lang="en-US" dirty="0" smtClean="0"/>
          </a:p>
          <a:p>
            <a:r>
              <a:rPr lang="en-US" b="1" dirty="0"/>
              <a:t>D.</a:t>
            </a:r>
            <a:r>
              <a:rPr lang="en-US" dirty="0"/>
              <a:t> Talking with children about multicultural </a:t>
            </a:r>
            <a:r>
              <a:rPr lang="en-US" dirty="0" smtClean="0"/>
              <a:t>literature</a:t>
            </a:r>
            <a:endParaRPr lang="en-US" dirty="0"/>
          </a:p>
        </p:txBody>
      </p:sp>
    </p:spTree>
    <p:extLst>
      <p:ext uri="{BB962C8B-B14F-4D97-AF65-F5344CB8AC3E}">
        <p14:creationId xmlns:p14="http://schemas.microsoft.com/office/powerpoint/2010/main" val="53658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 Inquiry Project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Choose </a:t>
            </a:r>
            <a:r>
              <a:rPr lang="en-US" dirty="0"/>
              <a:t>a question or issue of concern to you in relation to multicultural or global children's and adolescent literature. </a:t>
            </a:r>
            <a:r>
              <a:rPr lang="en-US" dirty="0" smtClean="0"/>
              <a:t> Once you have chosen a particular question, decide on how you will conduct your inquiry to explore that question or issue.  You can research through professional readings, children's books, discussions, interviews, observations, and/or work with students.  You can choose to do your inquiry project alone or with others.  The only limitations are that your project should relate to global issues in children's/adolescent literature and is on a question that matters to you.  </a:t>
            </a:r>
          </a:p>
          <a:p>
            <a:pPr marL="0" indent="0">
              <a:buNone/>
            </a:pPr>
            <a:r>
              <a:rPr lang="en-US" dirty="0" smtClean="0"/>
              <a:t>-  </a:t>
            </a:r>
            <a:r>
              <a:rPr lang="en-US" dirty="0"/>
              <a:t>Options for your project include:</a:t>
            </a:r>
          </a:p>
          <a:p>
            <a:pPr marL="0" indent="0">
              <a:buNone/>
            </a:pPr>
            <a:r>
              <a:rPr lang="en-US" dirty="0"/>
              <a:t> -   an </a:t>
            </a:r>
            <a:r>
              <a:rPr lang="en-US" dirty="0" err="1"/>
              <a:t>indepth</a:t>
            </a:r>
            <a:r>
              <a:rPr lang="en-US" dirty="0"/>
              <a:t> critical analysis of a set of books from a particular country or cultural group</a:t>
            </a:r>
          </a:p>
          <a:p>
            <a:pPr marL="0" indent="0">
              <a:buNone/>
            </a:pPr>
            <a:r>
              <a:rPr lang="en-US" dirty="0"/>
              <a:t> -   an issue (e.g. translation, censorship, stereotypes, cultural authenticity)</a:t>
            </a:r>
          </a:p>
          <a:p>
            <a:pPr marL="0" indent="0">
              <a:buNone/>
            </a:pPr>
            <a:r>
              <a:rPr lang="en-US" dirty="0"/>
              <a:t> -   an author or theme relevant to our focus on internationalism</a:t>
            </a:r>
          </a:p>
          <a:p>
            <a:pPr marL="0" indent="0">
              <a:buNone/>
            </a:pPr>
            <a:r>
              <a:rPr lang="en-US" dirty="0"/>
              <a:t> -   responses of children, adolescents, or adults to a particular set of global books.</a:t>
            </a:r>
          </a:p>
          <a:p>
            <a:pPr marL="0" indent="0">
              <a:buNone/>
            </a:pPr>
            <a:r>
              <a:rPr lang="en-US" dirty="0"/>
              <a:t> -   awards given to international literature or to literature within a particular country</a:t>
            </a:r>
          </a:p>
          <a:p>
            <a:pPr marL="0" indent="0">
              <a:buNone/>
            </a:pPr>
            <a:r>
              <a:rPr lang="en-US" dirty="0"/>
              <a:t> -   write your own piece of literature that is based in a specific cultural experience</a:t>
            </a:r>
          </a:p>
          <a:p>
            <a:pPr marL="0" indent="0">
              <a:buNone/>
            </a:pPr>
            <a:r>
              <a:rPr lang="en-US" dirty="0"/>
              <a:t> -   your proposal</a:t>
            </a:r>
          </a:p>
          <a:p>
            <a:pPr marL="0" indent="0">
              <a:buNone/>
            </a:pPr>
            <a:endParaRPr lang="en-US" dirty="0"/>
          </a:p>
        </p:txBody>
      </p:sp>
    </p:spTree>
    <p:extLst>
      <p:ext uri="{BB962C8B-B14F-4D97-AF65-F5344CB8AC3E}">
        <p14:creationId xmlns:p14="http://schemas.microsoft.com/office/powerpoint/2010/main" val="201127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br>
              <a:rPr lang="en-US" b="1" dirty="0" smtClean="0"/>
            </a:br>
            <a:r>
              <a:rPr lang="en-US" dirty="0" smtClean="0"/>
              <a:t>Foundations </a:t>
            </a:r>
            <a:r>
              <a:rPr lang="en-US" dirty="0"/>
              <a:t>of </a:t>
            </a:r>
            <a:r>
              <a:rPr lang="en-US" dirty="0" smtClean="0"/>
              <a:t>Literacy </a:t>
            </a:r>
            <a:r>
              <a:rPr lang="en-US" sz="2200" dirty="0" smtClean="0"/>
              <a:t>(Undergraduate)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smtClean="0"/>
              <a:t>Critical Analysis Project with Broad and In-Depth Reading</a:t>
            </a:r>
          </a:p>
          <a:p>
            <a:pPr marL="0" indent="0">
              <a:buNone/>
            </a:pPr>
            <a:r>
              <a:rPr lang="en-US" dirty="0" smtClean="0"/>
              <a:t>Explore how literature illuminates life by conducting an inquiry on a topic of diversity in children’s literature.</a:t>
            </a:r>
            <a:r>
              <a:rPr lang="en-US" dirty="0" smtClean="0">
                <a:effectLst/>
              </a:rPr>
              <a:t> Components: </a:t>
            </a:r>
          </a:p>
          <a:p>
            <a:pPr marL="514350" indent="-514350">
              <a:buFont typeface="+mj-lt"/>
              <a:buAutoNum type="arabicPeriod"/>
            </a:pPr>
            <a:r>
              <a:rPr lang="en-US" i="1" dirty="0" smtClean="0"/>
              <a:t>Annotated Bibliography</a:t>
            </a:r>
            <a:r>
              <a:rPr lang="en-US" dirty="0" smtClean="0"/>
              <a:t> </a:t>
            </a:r>
          </a:p>
          <a:p>
            <a:pPr marL="514350" indent="-514350">
              <a:buFont typeface="+mj-lt"/>
              <a:buAutoNum type="arabicPeriod"/>
            </a:pPr>
            <a:r>
              <a:rPr lang="en-US" i="1" dirty="0" smtClean="0"/>
              <a:t>Research and Paper</a:t>
            </a:r>
            <a:endParaRPr lang="en-US" dirty="0" smtClean="0"/>
          </a:p>
          <a:p>
            <a:pPr marL="514350" indent="-514350">
              <a:buFont typeface="+mj-lt"/>
              <a:buAutoNum type="arabicPeriod"/>
            </a:pPr>
            <a:r>
              <a:rPr lang="en-US" i="1" dirty="0" smtClean="0"/>
              <a:t>Presentation &amp; Handout</a:t>
            </a:r>
            <a:r>
              <a:rPr lang="en-US" dirty="0" smtClean="0">
                <a:effectLst/>
              </a:rPr>
              <a:t> </a:t>
            </a:r>
          </a:p>
          <a:p>
            <a:r>
              <a:rPr lang="en-US" b="1" dirty="0"/>
              <a:t>Course Reading Log </a:t>
            </a:r>
            <a:endParaRPr lang="en-US" b="1" dirty="0" smtClean="0"/>
          </a:p>
          <a:p>
            <a:r>
              <a:rPr lang="en-US" b="1" dirty="0"/>
              <a:t>In-Depth Literature Group Studies/ Discussions </a:t>
            </a:r>
            <a:endParaRPr lang="en-US" b="1" dirty="0" smtClean="0"/>
          </a:p>
          <a:p>
            <a:r>
              <a:rPr lang="en-US" b="1" dirty="0"/>
              <a:t>Reflection</a:t>
            </a:r>
            <a:r>
              <a:rPr lang="en-US" dirty="0"/>
              <a:t> </a:t>
            </a:r>
            <a:r>
              <a:rPr lang="en-US" b="1" dirty="0"/>
              <a:t>Paper </a:t>
            </a:r>
          </a:p>
          <a:p>
            <a:endParaRPr lang="en-US" dirty="0"/>
          </a:p>
          <a:p>
            <a:endParaRPr lang="en-US" dirty="0" smtClean="0"/>
          </a:p>
          <a:p>
            <a:endParaRPr lang="en-US" dirty="0"/>
          </a:p>
        </p:txBody>
      </p:sp>
    </p:spTree>
    <p:extLst>
      <p:ext uri="{BB962C8B-B14F-4D97-AF65-F5344CB8AC3E}">
        <p14:creationId xmlns:p14="http://schemas.microsoft.com/office/powerpoint/2010/main" val="79212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Teaching Reading in the Elementary &amp;</a:t>
            </a:r>
            <a:r>
              <a:rPr lang="en-US" dirty="0" smtClean="0"/>
              <a:t> </a:t>
            </a:r>
            <a:r>
              <a:rPr lang="en-US" dirty="0"/>
              <a:t>Middle School </a:t>
            </a:r>
            <a:r>
              <a:rPr lang="en-US" sz="2200" dirty="0"/>
              <a:t>(Undergraduate Level) </a:t>
            </a:r>
          </a:p>
        </p:txBody>
      </p:sp>
      <p:sp>
        <p:nvSpPr>
          <p:cNvPr id="3" name="Content Placeholder 2"/>
          <p:cNvSpPr>
            <a:spLocks noGrp="1"/>
          </p:cNvSpPr>
          <p:nvPr>
            <p:ph idx="1"/>
          </p:nvPr>
        </p:nvSpPr>
        <p:spPr/>
        <p:txBody>
          <a:bodyPr>
            <a:normAutofit/>
          </a:bodyPr>
          <a:lstStyle/>
          <a:p>
            <a:r>
              <a:rPr lang="en-US" b="1" dirty="0"/>
              <a:t>Read Aloud </a:t>
            </a:r>
            <a:r>
              <a:rPr lang="en-US" b="1" dirty="0" smtClean="0"/>
              <a:t>Project: </a:t>
            </a:r>
            <a:r>
              <a:rPr lang="en-US" dirty="0" smtClean="0"/>
              <a:t>perform </a:t>
            </a:r>
            <a:r>
              <a:rPr lang="en-US" dirty="0"/>
              <a:t>two read aloud activities within small group settings and get peer review on a form handed out in class </a:t>
            </a:r>
          </a:p>
          <a:p>
            <a:r>
              <a:rPr lang="en-US" b="1" dirty="0"/>
              <a:t>Creating a Multi-Leveled Text Set </a:t>
            </a:r>
            <a:endParaRPr lang="en-US" dirty="0"/>
          </a:p>
          <a:p>
            <a:r>
              <a:rPr lang="en-US" dirty="0"/>
              <a:t>Students work in pairs/small groups to create a text set that is centered around a topic for a certain grade level (interest level) with a variety of text types and reading levels.  </a:t>
            </a:r>
            <a:endParaRPr lang="en-US" dirty="0" smtClean="0"/>
          </a:p>
          <a:p>
            <a:r>
              <a:rPr lang="en-US" dirty="0" smtClean="0"/>
              <a:t>Text </a:t>
            </a:r>
            <a:r>
              <a:rPr lang="en-US" dirty="0"/>
              <a:t>set should include multi genre selections and include reading material suited to struggling readers, ELL's, on level readers, and advance readers. </a:t>
            </a:r>
            <a:r>
              <a:rPr lang="en-US" dirty="0" smtClean="0"/>
              <a:t> </a:t>
            </a:r>
            <a:r>
              <a:rPr lang="en-US" dirty="0"/>
              <a:t>Project will culminate in a day of sharing the texts with the class and a handout with APA citations/summaries for the books. </a:t>
            </a:r>
          </a:p>
          <a:p>
            <a:endParaRPr lang="en-US" dirty="0"/>
          </a:p>
        </p:txBody>
      </p:sp>
    </p:spTree>
    <p:extLst>
      <p:ext uri="{BB962C8B-B14F-4D97-AF65-F5344CB8AC3E}">
        <p14:creationId xmlns:p14="http://schemas.microsoft.com/office/powerpoint/2010/main" val="264427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Children’s Literature in the Elementary and Middle School </a:t>
            </a:r>
            <a:r>
              <a:rPr lang="en-US" sz="2200" dirty="0"/>
              <a:t>(Undergraduate Level) </a:t>
            </a:r>
          </a:p>
        </p:txBody>
      </p:sp>
      <p:sp>
        <p:nvSpPr>
          <p:cNvPr id="3" name="Content Placeholder 2"/>
          <p:cNvSpPr>
            <a:spLocks noGrp="1"/>
          </p:cNvSpPr>
          <p:nvPr>
            <p:ph idx="1"/>
          </p:nvPr>
        </p:nvSpPr>
        <p:spPr/>
        <p:txBody>
          <a:bodyPr/>
          <a:lstStyle/>
          <a:p>
            <a:r>
              <a:rPr lang="en-US" b="1" dirty="0"/>
              <a:t>Planning &amp; Prep + Reading notebook </a:t>
            </a:r>
            <a:endParaRPr lang="en-US" b="1" dirty="0" smtClean="0"/>
          </a:p>
          <a:p>
            <a:endParaRPr lang="en-US" dirty="0"/>
          </a:p>
          <a:p>
            <a:r>
              <a:rPr lang="en-US" b="1" dirty="0"/>
              <a:t>Extensive Reading/Genre </a:t>
            </a:r>
            <a:r>
              <a:rPr lang="en-US" b="1" dirty="0" smtClean="0"/>
              <a:t>Study</a:t>
            </a:r>
          </a:p>
          <a:p>
            <a:endParaRPr lang="en-US" dirty="0"/>
          </a:p>
          <a:p>
            <a:r>
              <a:rPr lang="en-US" b="1" dirty="0"/>
              <a:t>Intensive Reading/ Literature Study Group </a:t>
            </a:r>
            <a:r>
              <a:rPr lang="en-US" b="1" dirty="0" smtClean="0"/>
              <a:t>Participation</a:t>
            </a:r>
          </a:p>
          <a:p>
            <a:pPr marL="114300" indent="0">
              <a:buNone/>
            </a:pPr>
            <a:r>
              <a:rPr lang="en-US" b="1" dirty="0" smtClean="0"/>
              <a:t> </a:t>
            </a:r>
            <a:r>
              <a:rPr lang="en-US" b="1" dirty="0"/>
              <a:t>(“passionate attention”</a:t>
            </a:r>
            <a:r>
              <a:rPr lang="en-US" b="1" dirty="0" smtClean="0"/>
              <a:t>)</a:t>
            </a:r>
          </a:p>
          <a:p>
            <a:pPr marL="114300" indent="0">
              <a:buNone/>
            </a:pPr>
            <a:endParaRPr lang="en-US" dirty="0"/>
          </a:p>
          <a:p>
            <a:r>
              <a:rPr lang="en-US" b="1" dirty="0"/>
              <a:t>Applied Reader Response Project </a:t>
            </a:r>
            <a:endParaRPr lang="en-US" b="1" dirty="0" smtClean="0"/>
          </a:p>
          <a:p>
            <a:endParaRPr lang="en-US" dirty="0"/>
          </a:p>
          <a:p>
            <a:r>
              <a:rPr lang="en-US" b="1" dirty="0"/>
              <a:t>Comprehension </a:t>
            </a:r>
            <a:r>
              <a:rPr lang="en-US" b="1" dirty="0" smtClean="0"/>
              <a:t>Strategies</a:t>
            </a:r>
            <a:endParaRPr lang="en-US" dirty="0"/>
          </a:p>
          <a:p>
            <a:endParaRPr lang="en-US" dirty="0"/>
          </a:p>
        </p:txBody>
      </p:sp>
    </p:spTree>
    <p:extLst>
      <p:ext uri="{BB962C8B-B14F-4D97-AF65-F5344CB8AC3E}">
        <p14:creationId xmlns:p14="http://schemas.microsoft.com/office/powerpoint/2010/main" val="358591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Thematic Study &amp; Text Set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b="1" i="1" dirty="0"/>
              <a:t>Project components:</a:t>
            </a:r>
            <a:endParaRPr lang="en-US" dirty="0"/>
          </a:p>
          <a:p>
            <a:pPr lvl="0"/>
            <a:r>
              <a:rPr lang="en-US" dirty="0"/>
              <a:t>Background Paper/Study(20 </a:t>
            </a:r>
            <a:r>
              <a:rPr lang="en-US" dirty="0" err="1"/>
              <a:t>pts</a:t>
            </a:r>
            <a:r>
              <a:rPr lang="en-US" dirty="0"/>
              <a:t>)</a:t>
            </a:r>
            <a:endParaRPr lang="en-US" sz="4400" dirty="0"/>
          </a:p>
          <a:p>
            <a:pPr lvl="0"/>
            <a:r>
              <a:rPr lang="en-US" dirty="0"/>
              <a:t>Read the </a:t>
            </a:r>
            <a:r>
              <a:rPr lang="en-US" dirty="0" err="1"/>
              <a:t>Lewison</a:t>
            </a:r>
            <a:r>
              <a:rPr lang="en-US" dirty="0"/>
              <a:t> et. al. article and chapter 2 in the Wolf text. Discuss your understandings as a team. </a:t>
            </a:r>
            <a:endParaRPr lang="en-US" sz="4400" dirty="0"/>
          </a:p>
          <a:p>
            <a:pPr lvl="0"/>
            <a:r>
              <a:rPr lang="en-US" dirty="0"/>
              <a:t>Research your selected focus and create a 2 – 3 page (double-spaced; APA form) nonfiction overview of your topic, including significance for today’s learners. Make sure you cite at least 3 pertinent and reliable sources. (Don’t forget to record your scholarly reading on the appropriate chart.) (10 </a:t>
            </a:r>
            <a:r>
              <a:rPr lang="en-US" dirty="0" err="1"/>
              <a:t>pts</a:t>
            </a:r>
            <a:r>
              <a:rPr lang="en-US" dirty="0"/>
              <a:t>)</a:t>
            </a:r>
            <a:endParaRPr lang="en-US" sz="4400" dirty="0"/>
          </a:p>
          <a:p>
            <a:r>
              <a:rPr lang="en-US" dirty="0"/>
              <a:t> </a:t>
            </a:r>
            <a:endParaRPr lang="en-US" sz="4400" dirty="0"/>
          </a:p>
          <a:p>
            <a:pPr lvl="0"/>
            <a:r>
              <a:rPr lang="en-US" dirty="0"/>
              <a:t>Text set (40 </a:t>
            </a:r>
            <a:r>
              <a:rPr lang="en-US" dirty="0" err="1"/>
              <a:t>pts</a:t>
            </a:r>
            <a:r>
              <a:rPr lang="en-US" dirty="0"/>
              <a:t>)</a:t>
            </a:r>
            <a:endParaRPr lang="en-US" sz="4400" dirty="0"/>
          </a:p>
          <a:p>
            <a:pPr lvl="0"/>
            <a:r>
              <a:rPr lang="en-US" dirty="0"/>
              <a:t>Use resources (online bibliographies, professional reviews, your friendly CML and school librarians, etc.) to locate a variety of quality books (again, list on your scholarly reading chart). Use the four dimensions of critical literacy (</a:t>
            </a:r>
            <a:r>
              <a:rPr lang="en-US" dirty="0" err="1"/>
              <a:t>Lewison</a:t>
            </a:r>
            <a:r>
              <a:rPr lang="en-US" dirty="0"/>
              <a:t>, et al) as a framework to guide your analysis of each text. Read thoughtfully, discuss, and select the best books to include in your text set. You may certainly include and discuss a “bad” but well-reviewed example. </a:t>
            </a:r>
            <a:endParaRPr lang="en-US" sz="4400" dirty="0"/>
          </a:p>
          <a:p>
            <a:pPr lvl="0"/>
            <a:r>
              <a:rPr lang="en-US" dirty="0"/>
              <a:t>Once you have selected the texts for your set, do the following: </a:t>
            </a:r>
            <a:endParaRPr lang="en-US" sz="4400" dirty="0"/>
          </a:p>
          <a:p>
            <a:pPr lvl="1"/>
            <a:r>
              <a:rPr lang="en-US" dirty="0"/>
              <a:t>Fill out the critical literacy dimension chart for each book. (Remember, your collaborative dialogue provides the foundation for rich insights.)</a:t>
            </a:r>
            <a:endParaRPr lang="en-US" sz="4000" dirty="0"/>
          </a:p>
          <a:p>
            <a:pPr lvl="1"/>
            <a:r>
              <a:rPr lang="en-US" dirty="0"/>
              <a:t>Create a graphic representing your texts (see Wolf for an example).</a:t>
            </a:r>
            <a:endParaRPr lang="en-US" sz="4000" dirty="0"/>
          </a:p>
          <a:p>
            <a:r>
              <a:rPr lang="en-US" dirty="0"/>
              <a:t> </a:t>
            </a:r>
            <a:endParaRPr lang="en-US" sz="4400" dirty="0"/>
          </a:p>
          <a:p>
            <a:pPr lvl="0"/>
            <a:r>
              <a:rPr lang="en-US" dirty="0"/>
              <a:t>Comprehensive analysis (40 </a:t>
            </a:r>
            <a:r>
              <a:rPr lang="en-US" dirty="0" err="1"/>
              <a:t>pts</a:t>
            </a:r>
            <a:r>
              <a:rPr lang="en-US" dirty="0"/>
              <a:t>)</a:t>
            </a:r>
            <a:endParaRPr lang="en-US" sz="4400" dirty="0"/>
          </a:p>
          <a:p>
            <a:pPr lvl="0"/>
            <a:r>
              <a:rPr lang="en-US" dirty="0"/>
              <a:t>Building on your group dialogue, write a final analysis paper (one per group, written collaboratively; at least 4 pages, preferably no more than 8) addressing through a critical literacy perspective how your focus is represented in the literature you chose. For example, if you explored how immigration is portrayed, you will discuss how, overall, these books disrupt or perpetuate the commonplace and represent (or not) multiple viewpoints. You will also discuss the overall stance/position regarding socio-political issues and how these books might call readers to action.</a:t>
            </a:r>
            <a:endParaRPr lang="en-US" sz="4400" dirty="0"/>
          </a:p>
          <a:p>
            <a:endParaRPr lang="en-US" dirty="0"/>
          </a:p>
        </p:txBody>
      </p:sp>
    </p:spTree>
    <p:extLst>
      <p:ext uri="{BB962C8B-B14F-4D97-AF65-F5344CB8AC3E}">
        <p14:creationId xmlns:p14="http://schemas.microsoft.com/office/powerpoint/2010/main" val="4274710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2369</TotalTime>
  <Words>1177</Words>
  <Application>Microsoft Office PowerPoint</Application>
  <PresentationFormat>On-screen Show (4:3)</PresentationFormat>
  <Paragraphs>141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CLA Master Class Teaching Children’s Literature in the 21st Century  Integrating Children’s Literature into Other Content Areas &amp; as Individual Focus</vt:lpstr>
      <vt:lpstr>Language Arts in the Curriculum (Graduate Level) </vt:lpstr>
      <vt:lpstr> Advanced Studies in Children’s Literature (Graduate Level) </vt:lpstr>
      <vt:lpstr>7.  Multicultural Literacy Project </vt:lpstr>
      <vt:lpstr>8. Inquiry Project </vt:lpstr>
      <vt:lpstr>  Foundations of Literacy (Undergraduate)  </vt:lpstr>
      <vt:lpstr>Teaching Reading in the Elementary &amp; Middle School (Undergraduate Level) </vt:lpstr>
      <vt:lpstr>Children’s Literature in the Elementary and Middle School (Undergraduate Level) </vt:lpstr>
      <vt:lpstr>Thematic Study &amp; Text Set  </vt:lpstr>
      <vt:lpstr> Children’s Literature in the Classroom: Birth to Age 8 (Undergraduate Level) </vt:lpstr>
      <vt:lpstr> 4. Signature Assignment   Children’s Literature Resource Portfolio  </vt:lpstr>
      <vt:lpstr>PowerPoint Presentation</vt:lpstr>
      <vt:lpstr>PowerPoint Presentation</vt:lpstr>
      <vt:lpstr> Children’s Literature in the Classroom (Undergraduate Level) </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Class NCTE 2013</dc:title>
  <dc:creator>Seemin Raina</dc:creator>
  <cp:lastModifiedBy>Janelle</cp:lastModifiedBy>
  <cp:revision>16</cp:revision>
  <dcterms:created xsi:type="dcterms:W3CDTF">2013-11-18T03:50:42Z</dcterms:created>
  <dcterms:modified xsi:type="dcterms:W3CDTF">2013-11-22T02:46:38Z</dcterms:modified>
</cp:coreProperties>
</file>